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2" r:id="rId16"/>
    <p:sldId id="303" r:id="rId17"/>
    <p:sldId id="301" r:id="rId18"/>
    <p:sldId id="304" r:id="rId19"/>
    <p:sldId id="305" r:id="rId20"/>
    <p:sldId id="306" r:id="rId21"/>
    <p:sldId id="307" r:id="rId22"/>
    <p:sldId id="287" r:id="rId23"/>
    <p:sldId id="269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86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u="sng" dirty="0"/>
              <a:t>Sjeverna Italija</a:t>
            </a:r>
            <a:r>
              <a:rPr lang="hr-HR" dirty="0"/>
              <a:t>: </a:t>
            </a:r>
            <a:r>
              <a:rPr lang="hr-HR" b="1" dirty="0" err="1"/>
              <a:t>Padska</a:t>
            </a:r>
            <a:r>
              <a:rPr lang="hr-HR" b="1" dirty="0"/>
              <a:t> nizina</a:t>
            </a:r>
            <a:r>
              <a:rPr lang="hr-HR" dirty="0"/>
              <a:t>, najrazvijeniji dio; </a:t>
            </a:r>
            <a:r>
              <a:rPr lang="hr-HR" b="1" dirty="0"/>
              <a:t>poljodjelstvo</a:t>
            </a:r>
            <a:r>
              <a:rPr lang="hr-HR" dirty="0"/>
              <a:t>, žitarice (pšenica, kukuruz, riža), industrijsko i krmno bilje, mliječno stočarstvo; </a:t>
            </a:r>
            <a:r>
              <a:rPr lang="hr-HR" b="1" dirty="0"/>
              <a:t>industrijski</a:t>
            </a:r>
            <a:r>
              <a:rPr lang="hr-HR" dirty="0"/>
              <a:t> je najrazvijeniji i </a:t>
            </a:r>
            <a:r>
              <a:rPr lang="hr-HR" b="1" dirty="0"/>
              <a:t>najnaseljeniji</a:t>
            </a:r>
            <a:r>
              <a:rPr lang="hr-HR" dirty="0"/>
              <a:t> dio zemlje; </a:t>
            </a:r>
            <a:r>
              <a:rPr lang="hr-HR" b="1" dirty="0"/>
              <a:t>industrijski trokut</a:t>
            </a:r>
            <a:r>
              <a:rPr lang="hr-HR" dirty="0"/>
              <a:t>: Milano-Torino-Genova; </a:t>
            </a:r>
            <a:r>
              <a:rPr lang="hr-HR" b="1" dirty="0"/>
              <a:t>Milano</a:t>
            </a:r>
            <a:r>
              <a:rPr lang="hr-HR" dirty="0"/>
              <a:t>-novčarsko, sajamsko, modno i industrijsko središte; </a:t>
            </a:r>
            <a:r>
              <a:rPr lang="hr-HR" b="1" dirty="0"/>
              <a:t>Torino</a:t>
            </a:r>
            <a:r>
              <a:rPr lang="hr-HR" dirty="0"/>
              <a:t> (FIAT), </a:t>
            </a:r>
            <a:r>
              <a:rPr lang="hr-HR" b="1" dirty="0"/>
              <a:t>Genova</a:t>
            </a:r>
            <a:r>
              <a:rPr lang="hr-HR" dirty="0"/>
              <a:t>-najveća luka; </a:t>
            </a:r>
            <a:r>
              <a:rPr lang="hr-HR" b="1" dirty="0"/>
              <a:t>Bologna</a:t>
            </a:r>
            <a:r>
              <a:rPr lang="hr-HR" dirty="0"/>
              <a:t>-staro sveučilišno središte; </a:t>
            </a:r>
            <a:r>
              <a:rPr lang="hr-HR" b="1" dirty="0"/>
              <a:t>Venecija</a:t>
            </a:r>
            <a:r>
              <a:rPr lang="hr-HR" dirty="0"/>
              <a:t>-grad na vodi, </a:t>
            </a:r>
            <a:r>
              <a:rPr lang="hr-HR" dirty="0" err="1"/>
              <a:t>lida</a:t>
            </a:r>
            <a:r>
              <a:rPr lang="hr-HR" dirty="0"/>
              <a:t>, lagune; </a:t>
            </a:r>
            <a:r>
              <a:rPr lang="hr-HR" b="1" dirty="0"/>
              <a:t>Trst</a:t>
            </a:r>
            <a:r>
              <a:rPr lang="hr-HR" dirty="0"/>
              <a:t>-ishodište prekoalpskog naftovoda, važna luka kontinentalne države; </a:t>
            </a:r>
            <a:r>
              <a:rPr lang="hr-HR" b="1" dirty="0"/>
              <a:t>Alpe</a:t>
            </a:r>
            <a:r>
              <a:rPr lang="hr-HR" dirty="0"/>
              <a:t>: hidroenergija - temelj ranog razvoja  industrije; šume, turizam, alpsko stočarstvo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812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Rim- https://pixabay.com/photos/rome-houses-italy-city-building-4087275/ , https://pixabay.com/photos/rome-bridge-view-italy-landmark-1799670/ (datum skidanja: 11.7.2021.)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267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Rim-https://pixabay.com/photos/rome-architecture-sunlight-building-4989538/, https://pixabay.com/photos/rome-trevi-fountain-holiday-1213549/ (datum skidanja: 11.7.2021.)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54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San Marino - https://pixabay.com/photos/san-marino-city-urban-buildings-1966566/, https://pixabay.com/photos/castle-of-san-marino-3880525/ (datum skidanja: 11.7.2021.)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658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Vatikan - https://pixabay.com/photos/rome-the-vatican-italy-1945033/ , https://pixabay.com/photos/rome-italy-st-peter-s-basilica-466990/, https://pixabay.com/photos/rome-vatican-city-italy-4494930/ (datum skidanja: 11.7.2021.)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514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b="1" u="sng" dirty="0"/>
              <a:t>Južna Italija</a:t>
            </a:r>
            <a:r>
              <a:rPr lang="hr-HR" altLang="sr-Latn-RS" dirty="0"/>
              <a:t>: </a:t>
            </a:r>
            <a:r>
              <a:rPr lang="hr-HR" altLang="sr-Latn-RS" b="1" dirty="0"/>
              <a:t>najnerazvijeniji i najsiromašniji</a:t>
            </a:r>
            <a:r>
              <a:rPr lang="hr-HR" altLang="sr-Latn-RS" dirty="0"/>
              <a:t> dio; vulkani, potresi, iseljavanje; ulaganje u prometnice, industriju, vodovod, poljoprivredu, turizam-rješavanje problema neravnomjernog razvoja; </a:t>
            </a:r>
            <a:r>
              <a:rPr lang="hr-HR" altLang="sr-Latn-RS" b="1" dirty="0"/>
              <a:t>industrija:</a:t>
            </a:r>
            <a:r>
              <a:rPr lang="hr-HR" altLang="sr-Latn-RS" dirty="0"/>
              <a:t> Bari-</a:t>
            </a:r>
            <a:r>
              <a:rPr lang="hr-HR" altLang="sr-Latn-RS" dirty="0" err="1"/>
              <a:t>Brindisi</a:t>
            </a:r>
            <a:r>
              <a:rPr lang="hr-HR" altLang="sr-Latn-RS" dirty="0"/>
              <a:t>-</a:t>
            </a:r>
            <a:r>
              <a:rPr lang="hr-HR" altLang="sr-Latn-RS" dirty="0" err="1"/>
              <a:t>Taranto</a:t>
            </a:r>
            <a:r>
              <a:rPr lang="hr-HR" altLang="sr-Latn-RS" dirty="0"/>
              <a:t>; Napulj, Palermo; agrumi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603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Palermo  - https://pixabay.com/photos/architecture-old-travel-culture-3102608/, https://pixabay.com/photos/mondello-beach-palermo-sicily-sea-3879827/ (datum skidanja: 11.7.2021.)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64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</a:t>
            </a:r>
            <a:r>
              <a:rPr lang="hr-HR" dirty="0" err="1"/>
              <a:t>Cagliari</a:t>
            </a:r>
            <a:r>
              <a:rPr lang="hr-HR" dirty="0"/>
              <a:t> - https://pixabay.com/photos/mondello-beach-palermo-sicily-sea-3879827/,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263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Nejednaki regionalni razvoj Italije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CB40F537-A55D-4F55-A97F-59D05ED88108}"/>
              </a:ext>
            </a:extLst>
          </p:cNvPr>
          <p:cNvSpPr txBox="1"/>
          <p:nvPr/>
        </p:nvSpPr>
        <p:spPr>
          <a:xfrm>
            <a:off x="319596" y="1447060"/>
            <a:ext cx="283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JUŽNA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jetlana\Documents\školska knjiga\ppt predlosci i slike\slike2\PPT\sh2063308.jpg">
            <a:extLst>
              <a:ext uri="{FF2B5EF4-FFF2-40B4-BE49-F238E27FC236}">
                <a16:creationId xmlns:a16="http://schemas.microsoft.com/office/drawing/2014/main" id="{C0A32126-EF02-43F5-BE7B-D491E60287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08" y="1003610"/>
            <a:ext cx="7772641" cy="44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7746695-85A5-4A5F-9ABB-A5BC9CFF80CD}"/>
              </a:ext>
            </a:extLst>
          </p:cNvPr>
          <p:cNvSpPr txBox="1"/>
          <p:nvPr/>
        </p:nvSpPr>
        <p:spPr>
          <a:xfrm>
            <a:off x="668747" y="5513607"/>
            <a:ext cx="218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Apenini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6B51D15-9CDC-462F-AA15-629D244B65FB}"/>
              </a:ext>
            </a:extLst>
          </p:cNvPr>
          <p:cNvSpPr txBox="1"/>
          <p:nvPr/>
        </p:nvSpPr>
        <p:spPr>
          <a:xfrm>
            <a:off x="8831766" y="1583473"/>
            <a:ext cx="2475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Kada su se izdigli Apenini?</a:t>
            </a:r>
            <a:br>
              <a:rPr lang="hr-HR" sz="2000" i="1" dirty="0"/>
            </a:br>
            <a:r>
              <a:rPr lang="hr-HR" sz="2000" i="1" dirty="0"/>
              <a:t>Koja su prirodna bogatstva Apenina?</a:t>
            </a:r>
          </a:p>
        </p:txBody>
      </p:sp>
    </p:spTree>
    <p:extLst>
      <p:ext uri="{BB962C8B-B14F-4D97-AF65-F5344CB8AC3E}">
        <p14:creationId xmlns:p14="http://schemas.microsoft.com/office/powerpoint/2010/main" val="567004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jetlana\Documents\školska knjiga\ppt predlosci i slike\slike2\PPT\sh191166.jpg">
            <a:extLst>
              <a:ext uri="{FF2B5EF4-FFF2-40B4-BE49-F238E27FC236}">
                <a16:creationId xmlns:a16="http://schemas.microsoft.com/office/drawing/2014/main" id="{2C087531-061E-4DF5-843C-5CF0FD27F0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2" y="178421"/>
            <a:ext cx="6276279" cy="408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Svjetlana\Documents\školska knjiga\ppt predlosci i slike\slike2\PPT\sh17808040.jpg">
            <a:extLst>
              <a:ext uri="{FF2B5EF4-FFF2-40B4-BE49-F238E27FC236}">
                <a16:creationId xmlns:a16="http://schemas.microsoft.com/office/drawing/2014/main" id="{A4F82AA8-7382-45E7-9792-760B9B4D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508" y="3757823"/>
            <a:ext cx="4391784" cy="29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Svjetlana\Documents\školska knjiga\ppt predlosci i slike\slike2\PPT\sh14170102.jpg">
            <a:extLst>
              <a:ext uri="{FF2B5EF4-FFF2-40B4-BE49-F238E27FC236}">
                <a16:creationId xmlns:a16="http://schemas.microsoft.com/office/drawing/2014/main" id="{6B3B86D1-0ECA-4EEB-91B3-D89DF24F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92" y="178421"/>
            <a:ext cx="4036742" cy="55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4DACFBB1-27AD-4922-BECE-63454550DD04}"/>
              </a:ext>
            </a:extLst>
          </p:cNvPr>
          <p:cNvSpPr txBox="1"/>
          <p:nvPr/>
        </p:nvSpPr>
        <p:spPr>
          <a:xfrm>
            <a:off x="103984" y="4275692"/>
            <a:ext cx="2752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Toscana </a:t>
            </a:r>
            <a:r>
              <a:rPr lang="hr-HR" sz="2000" i="1" dirty="0"/>
              <a:t>– Koji grad je središte Toscane? Kojim djelatnostima se bave stanovnici ovog područja?</a:t>
            </a:r>
          </a:p>
        </p:txBody>
      </p:sp>
    </p:spTree>
    <p:extLst>
      <p:ext uri="{BB962C8B-B14F-4D97-AF65-F5344CB8AC3E}">
        <p14:creationId xmlns:p14="http://schemas.microsoft.com/office/powerpoint/2010/main" val="3463634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vjetlana\Documents\školska knjiga\ppt predlosci i slike\slike2\PPT\000013920.tif">
            <a:extLst>
              <a:ext uri="{FF2B5EF4-FFF2-40B4-BE49-F238E27FC236}">
                <a16:creationId xmlns:a16="http://schemas.microsoft.com/office/drawing/2014/main" id="{A1151EC1-BB76-4E35-9F48-41A970990F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48" y="839450"/>
            <a:ext cx="6097788" cy="368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Svjetlana\Documents\školska knjiga\ppt predlosci i slike\slike2\PPT\sh9487885.jpg">
            <a:extLst>
              <a:ext uri="{FF2B5EF4-FFF2-40B4-BE49-F238E27FC236}">
                <a16:creationId xmlns:a16="http://schemas.microsoft.com/office/drawing/2014/main" id="{65368EBC-8A70-436C-BD08-32798A46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36" y="314793"/>
            <a:ext cx="4277818" cy="570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0EF0519-58E4-4115-9454-194F6DABD5BF}"/>
              </a:ext>
            </a:extLst>
          </p:cNvPr>
          <p:cNvSpPr txBox="1"/>
          <p:nvPr/>
        </p:nvSpPr>
        <p:spPr>
          <a:xfrm>
            <a:off x="501805" y="4537850"/>
            <a:ext cx="2999678" cy="36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Firenza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8B6927A-75E6-478F-9EEA-A9677995CE2C}"/>
              </a:ext>
            </a:extLst>
          </p:cNvPr>
          <p:cNvSpPr txBox="1"/>
          <p:nvPr/>
        </p:nvSpPr>
        <p:spPr>
          <a:xfrm>
            <a:off x="6704336" y="6018550"/>
            <a:ext cx="127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Pisa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6874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C3A6E82-8418-496C-ADFB-A79D37E08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„Svi putovi vode u Rim.”</a:t>
            </a:r>
          </a:p>
          <a:p>
            <a:r>
              <a:rPr lang="hr-HR" dirty="0"/>
              <a:t>7 brežuljaka, rijeka Tiber</a:t>
            </a:r>
          </a:p>
          <a:p>
            <a:r>
              <a:rPr lang="hr-HR" dirty="0"/>
              <a:t>antičke i renesansne građevine</a:t>
            </a:r>
          </a:p>
          <a:p>
            <a:r>
              <a:rPr lang="hr-HR" dirty="0"/>
              <a:t>stari dio grada UNESCO-</a:t>
            </a:r>
            <a:r>
              <a:rPr lang="hr-HR" dirty="0" err="1"/>
              <a:t>va</a:t>
            </a:r>
            <a:r>
              <a:rPr lang="hr-HR" dirty="0"/>
              <a:t> baština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DE19F7E-10EA-4139-BC5D-BBF7787C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Rim – vječni grad</a:t>
            </a:r>
          </a:p>
        </p:txBody>
      </p:sp>
      <p:pic>
        <p:nvPicPr>
          <p:cNvPr id="5" name="Slika 4" descr="Slika na kojoj se prikazuje nebo, na otvorenom, grad, luka&#10;&#10;Opis je automatski generiran">
            <a:extLst>
              <a:ext uri="{FF2B5EF4-FFF2-40B4-BE49-F238E27FC236}">
                <a16:creationId xmlns:a16="http://schemas.microsoft.com/office/drawing/2014/main" id="{26E3C0B2-3EEB-44B4-AEBC-14E1C1E79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431" y="164892"/>
            <a:ext cx="5596855" cy="3729779"/>
          </a:xfrm>
          <a:prstGeom prst="rect">
            <a:avLst/>
          </a:prstGeom>
        </p:spPr>
      </p:pic>
      <p:pic>
        <p:nvPicPr>
          <p:cNvPr id="7" name="Slika 6" descr="Slika na kojoj se prikazuje na otvorenom, voda, nebo, stablo&#10;&#10;Opis je automatski generiran">
            <a:extLst>
              <a:ext uri="{FF2B5EF4-FFF2-40B4-BE49-F238E27FC236}">
                <a16:creationId xmlns:a16="http://schemas.microsoft.com/office/drawing/2014/main" id="{3C6B85E2-CD10-4470-83D6-C82C4773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431" y="3297836"/>
            <a:ext cx="5596855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4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 descr="Slika na kojoj se prikazuje na otvorenom, nebo, zgrada, stablo&#10;&#10;Opis je automatski generiran">
            <a:extLst>
              <a:ext uri="{FF2B5EF4-FFF2-40B4-BE49-F238E27FC236}">
                <a16:creationId xmlns:a16="http://schemas.microsoft.com/office/drawing/2014/main" id="{7659E203-BF41-4559-B920-0F050DBD1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6341" y="2426818"/>
            <a:ext cx="4705811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zgrada, na otvorenom, kamen, kip&#10;&#10;Opis je automatski generiran">
            <a:extLst>
              <a:ext uri="{FF2B5EF4-FFF2-40B4-BE49-F238E27FC236}">
                <a16:creationId xmlns:a16="http://schemas.microsoft.com/office/drawing/2014/main" id="{696589E9-1205-45F0-9EEB-E1951AA36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4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CA32BCC-9955-43E5-A2C9-0657F8E4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17" y="2216439"/>
            <a:ext cx="3198541" cy="3432877"/>
          </a:xfrm>
        </p:spPr>
        <p:txBody>
          <a:bodyPr>
            <a:normAutofit/>
          </a:bodyPr>
          <a:lstStyle/>
          <a:p>
            <a:r>
              <a:rPr lang="hr-HR" sz="2000" dirty="0"/>
              <a:t>neovisna državica od 4.stoljeća (klesar Marin s Raba), a priznata 1815.g.</a:t>
            </a:r>
          </a:p>
          <a:p>
            <a:r>
              <a:rPr lang="hr-HR" sz="2000" dirty="0"/>
              <a:t>na Apeninima, okružena teritorijem Italije</a:t>
            </a:r>
          </a:p>
          <a:p>
            <a:r>
              <a:rPr lang="hr-HR" sz="2000" dirty="0"/>
              <a:t>turizam, izvoz poljoprivrednih proizvoda, industrija i prodaja poštanskih markica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5BE1D11-5C0A-4331-9C20-194AA0B4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27" y="1423269"/>
            <a:ext cx="10515600" cy="770868"/>
          </a:xfrm>
        </p:spPr>
        <p:txBody>
          <a:bodyPr/>
          <a:lstStyle/>
          <a:p>
            <a:r>
              <a:rPr lang="hr-HR" dirty="0"/>
              <a:t>San Marino</a:t>
            </a:r>
          </a:p>
        </p:txBody>
      </p:sp>
      <p:pic>
        <p:nvPicPr>
          <p:cNvPr id="5" name="Slika 4" descr="Slika na kojoj se prikazuje na otvorenom, priroda&#10;&#10;Opis je automatski generiran">
            <a:extLst>
              <a:ext uri="{FF2B5EF4-FFF2-40B4-BE49-F238E27FC236}">
                <a16:creationId xmlns:a16="http://schemas.microsoft.com/office/drawing/2014/main" id="{FA7EDF4F-6762-4020-8019-6A3BB65B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264" y="143256"/>
            <a:ext cx="5852160" cy="3285744"/>
          </a:xfrm>
          <a:prstGeom prst="rect">
            <a:avLst/>
          </a:prstGeom>
        </p:spPr>
      </p:pic>
      <p:pic>
        <p:nvPicPr>
          <p:cNvPr id="9" name="Slika 8" descr="Slika na kojoj se prikazuje planina, na otvorenom, nebo, priroda&#10;&#10;Opis je automatski generiran">
            <a:extLst>
              <a:ext uri="{FF2B5EF4-FFF2-40B4-BE49-F238E27FC236}">
                <a16:creationId xmlns:a16="http://schemas.microsoft.com/office/drawing/2014/main" id="{2705DAFA-4487-4D9C-A2A5-697429BFB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708" y="3474150"/>
            <a:ext cx="5860715" cy="32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F3EFD9B-6D7D-47A1-AEEE-37D84C41B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3671" y="471548"/>
            <a:ext cx="4672970" cy="2626112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DD4D5CBD-1E25-4204-92DF-E6172B11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32" y="1399170"/>
            <a:ext cx="10515600" cy="770868"/>
          </a:xfrm>
        </p:spPr>
        <p:txBody>
          <a:bodyPr/>
          <a:lstStyle/>
          <a:p>
            <a:r>
              <a:rPr lang="hr-HR" dirty="0"/>
              <a:t>Vatikan</a:t>
            </a:r>
          </a:p>
        </p:txBody>
      </p:sp>
      <p:pic>
        <p:nvPicPr>
          <p:cNvPr id="7" name="Slika 6" descr="Slika na kojoj se prikazuje na otvorenom, zgrada&#10;&#10;Opis je automatski generiran">
            <a:extLst>
              <a:ext uri="{FF2B5EF4-FFF2-40B4-BE49-F238E27FC236}">
                <a16:creationId xmlns:a16="http://schemas.microsoft.com/office/drawing/2014/main" id="{5DD8192B-B95F-42ED-B4A2-4043F773C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672" y="3346434"/>
            <a:ext cx="4668644" cy="2626112"/>
          </a:xfrm>
          <a:prstGeom prst="rect">
            <a:avLst/>
          </a:prstGeom>
        </p:spPr>
      </p:pic>
      <p:pic>
        <p:nvPicPr>
          <p:cNvPr id="9" name="Slika 8" descr="Slika na kojoj se prikazuje zgrada, na otvorenom, tlo, narančasto&#10;&#10;Opis je automatski generiran">
            <a:extLst>
              <a:ext uri="{FF2B5EF4-FFF2-40B4-BE49-F238E27FC236}">
                <a16:creationId xmlns:a16="http://schemas.microsoft.com/office/drawing/2014/main" id="{14B485BB-EE7C-4007-8330-E0ACFEEAB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316" y="599787"/>
            <a:ext cx="2875072" cy="499574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6FBE63B8-2DF0-48A1-8E1F-C328A7748848}"/>
              </a:ext>
            </a:extLst>
          </p:cNvPr>
          <p:cNvSpPr txBox="1"/>
          <p:nvPr/>
        </p:nvSpPr>
        <p:spPr>
          <a:xfrm>
            <a:off x="434715" y="2548328"/>
            <a:ext cx="3297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površinom najmanja država svijeta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neovisna od 1929.g.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ima vlastiti novac, vojski, zastavu, sudstvo, vanjsku politiku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na popisu UNESCO-</a:t>
            </a:r>
            <a:r>
              <a:rPr lang="hr-HR" sz="2400" dirty="0" err="1"/>
              <a:t>ve</a:t>
            </a:r>
            <a:r>
              <a:rPr lang="hr-HR" sz="2400" dirty="0"/>
              <a:t> baštine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E700C380-7D14-465E-9CCF-9A1A688F8780}"/>
              </a:ext>
            </a:extLst>
          </p:cNvPr>
          <p:cNvSpPr txBox="1"/>
          <p:nvPr/>
        </p:nvSpPr>
        <p:spPr>
          <a:xfrm>
            <a:off x="4886794" y="6040973"/>
            <a:ext cx="6700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Istražite: Što je švicarska garda? Koliko pripadnika ima? Koji su uvjeti da bi postao švicarski gardist? (udžbenik str.139)</a:t>
            </a:r>
          </a:p>
        </p:txBody>
      </p:sp>
    </p:spTree>
    <p:extLst>
      <p:ext uri="{BB962C8B-B14F-4D97-AF65-F5344CB8AC3E}">
        <p14:creationId xmlns:p14="http://schemas.microsoft.com/office/powerpoint/2010/main" val="1415241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FA14094-C8BA-4E04-9C7C-693E548D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Južna Italija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F7F76F0-79B4-4EED-922D-D58D34ED8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altLang="sr-Latn-RS" sz="2400" dirty="0"/>
              <a:t>vulkani</a:t>
            </a:r>
          </a:p>
          <a:p>
            <a:r>
              <a:rPr lang="hr-HR" altLang="sr-Latn-RS" sz="2400" dirty="0"/>
              <a:t>potresi</a:t>
            </a:r>
          </a:p>
          <a:p>
            <a:r>
              <a:rPr lang="hr-HR" altLang="sr-Latn-RS" sz="2400" dirty="0"/>
              <a:t>iseljavanja</a:t>
            </a:r>
          </a:p>
          <a:p>
            <a:r>
              <a:rPr lang="hr-HR" altLang="sr-Latn-RS" sz="2400" dirty="0"/>
              <a:t>problem regionalnog razvoja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79123A8-72C3-49BA-9065-5920666EB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1" r="3282" b="-3668"/>
          <a:stretch/>
        </p:blipFill>
        <p:spPr>
          <a:xfrm>
            <a:off x="5123688" y="959005"/>
            <a:ext cx="6530479" cy="49511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57536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A732E5E-E3AD-43C3-98A0-F59310BA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" y="834777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Napulj – </a:t>
            </a:r>
            <a:r>
              <a:rPr lang="hr-HR" sz="2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Koji vulkan se nalazi iznad grada? Kako se zvao grad koji je taj vulkan uništio za vrijeme Rimljana?</a:t>
            </a:r>
            <a:endParaRPr lang="en-US" sz="24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Svjetlana\Documents\školska knjiga\ppt predlosci i slike\slike2\PPT\sh343885.jpg">
            <a:extLst>
              <a:ext uri="{FF2B5EF4-FFF2-40B4-BE49-F238E27FC236}">
                <a16:creationId xmlns:a16="http://schemas.microsoft.com/office/drawing/2014/main" id="{B3089CEC-0E46-41A6-B561-A5C5E59BB7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Svjetlana\Documents\školska knjiga\ppt predlosci i slike\slike2\PPT\000015542.tif">
            <a:extLst>
              <a:ext uri="{FF2B5EF4-FFF2-40B4-BE49-F238E27FC236}">
                <a16:creationId xmlns:a16="http://schemas.microsoft.com/office/drawing/2014/main" id="{A7423960-4911-4340-A45F-C4AFB69E3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" r="-2" b="-2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86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47D5EB0-97A7-439B-98D9-BB2C58CAC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" y="834777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Palermo – </a:t>
            </a:r>
            <a:r>
              <a:rPr lang="hr-HR" sz="2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 kojem otoku se nalazi grad? </a:t>
            </a:r>
            <a:endParaRPr lang="en-US" sz="24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 descr="Slika na kojoj se prikazuje na otvorenom, tlo, nebo, zgrada&#10;&#10;Opis je automatski generiran">
            <a:extLst>
              <a:ext uri="{FF2B5EF4-FFF2-40B4-BE49-F238E27FC236}">
                <a16:creationId xmlns:a16="http://schemas.microsoft.com/office/drawing/2014/main" id="{67950297-420E-49D5-86F0-1F842AACD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953" r="28939" b="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Slika 6" descr="Slika na kojoj se prikazuje nebo, na otvorenom, voda, priroda&#10;&#10;Opis je automatski generiran">
            <a:extLst>
              <a:ext uri="{FF2B5EF4-FFF2-40B4-BE49-F238E27FC236}">
                <a16:creationId xmlns:a16="http://schemas.microsoft.com/office/drawing/2014/main" id="{2EBF5665-1324-4EE5-9A9C-0AC5DA8139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69" r="7946" b="1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31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84F78C2-83C5-4188-B540-160D3EB52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dirty="0"/>
              <a:t>izdvojiti regije Italije te ih pokazati na geografskoj karti.</a:t>
            </a: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dirty="0"/>
              <a:t>na geografskoj karti pokazati najvažnije gradove talijanskih regija i izdvojiti njihove značajke.</a:t>
            </a: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dirty="0"/>
              <a:t>povezati nejednaki razvoj Italije s prirodnom osnovom i migracijama.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84747F0-160C-4359-B291-ACB201AF8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2476689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BC12D88-07F2-4119-B265-CF19198B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47" y="1289326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2400" dirty="0" err="1"/>
              <a:t>Cagliari</a:t>
            </a:r>
            <a:r>
              <a:rPr lang="hr-HR" sz="2400" dirty="0"/>
              <a:t> – </a:t>
            </a:r>
            <a:r>
              <a:rPr lang="hr-HR" sz="2400" i="1" dirty="0"/>
              <a:t>Na kojem otoku se nalazi ovaj grad? Opišite fotografije. Koja obilježja kulturne baštine uočavaš?</a:t>
            </a:r>
            <a:endParaRPr lang="en-US" sz="2400" i="1" dirty="0"/>
          </a:p>
        </p:txBody>
      </p:sp>
      <p:pic>
        <p:nvPicPr>
          <p:cNvPr id="5" name="Rezervirano mjesto sadržaja 4" descr="Slika na kojoj se prikazuje osoba, plesač, odjeven&#10;&#10;Opis je automatski generiran">
            <a:extLst>
              <a:ext uri="{FF2B5EF4-FFF2-40B4-BE49-F238E27FC236}">
                <a16:creationId xmlns:a16="http://schemas.microsoft.com/office/drawing/2014/main" id="{8CF73EC7-84F3-496B-986E-5539A4CD3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716" y="2957665"/>
            <a:ext cx="5013297" cy="3346376"/>
          </a:xfrm>
          <a:prstGeom prst="rect">
            <a:avLst/>
          </a:prstGeom>
        </p:spPr>
      </p:pic>
      <p:pic>
        <p:nvPicPr>
          <p:cNvPr id="7" name="Slika 6" descr="Slika na kojoj se prikazuje na otvorenom, nebo, grad, priroda&#10;&#10;Opis je automatski generiran">
            <a:extLst>
              <a:ext uri="{FF2B5EF4-FFF2-40B4-BE49-F238E27FC236}">
                <a16:creationId xmlns:a16="http://schemas.microsoft.com/office/drawing/2014/main" id="{D2D65519-C554-4BE5-A62C-F3ACE7011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987" y="2957665"/>
            <a:ext cx="5013297" cy="33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52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C6924D8E-2F52-4736-9DD1-A138CD77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959050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Nejednolik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razvoj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6B1D1563-76C1-48C8-BDEE-E11CCCAA9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hr-HR" sz="2400" i="1" dirty="0"/>
              <a:t>Proučite karte i odgovorite.</a:t>
            </a:r>
          </a:p>
          <a:p>
            <a:pPr marL="0" indent="0">
              <a:buNone/>
            </a:pPr>
            <a:r>
              <a:rPr lang="hr-HR" sz="2400" i="1" dirty="0"/>
              <a:t> Kako objašnjavate velike razlike u BDP-u sjevera i juga Italije?</a:t>
            </a:r>
          </a:p>
          <a:p>
            <a:pPr marL="0" indent="0">
              <a:buNone/>
            </a:pPr>
            <a:r>
              <a:rPr lang="hr-HR" sz="2400" i="1" dirty="0"/>
              <a:t>Zašto je sjever Italije imao bolje uvjete razvoja? Gdje je u Italiji započela industrijska proizvodnja? </a:t>
            </a:r>
            <a:br>
              <a:rPr lang="hr-HR" sz="2400" i="1" dirty="0"/>
            </a:br>
            <a:r>
              <a:rPr lang="hr-HR" sz="2400" i="1" dirty="0"/>
              <a:t>Prisjeti se unutarnjih migracija u Italiji. </a:t>
            </a:r>
          </a:p>
          <a:p>
            <a:pPr marL="0" indent="0">
              <a:buNone/>
            </a:pPr>
            <a:endParaRPr lang="hr-HR" sz="2000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01E5945-DC5D-4A22-B846-AB54B737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8" y="1118814"/>
            <a:ext cx="7046106" cy="5739186"/>
          </a:xfrm>
          <a:prstGeom prst="rect">
            <a:avLst/>
          </a:prstGeom>
          <a:effectLst/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15BBDD2-55DC-40D5-966B-BF5D01D12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688" y="0"/>
            <a:ext cx="1861728" cy="9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54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</a:t>
            </a:r>
            <a:r>
              <a:rPr lang="hr-HR"/>
              <a:t>bilježnicu str.104-107</a:t>
            </a:r>
            <a:endParaRPr lang="hr-HR" dirty="0"/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89522"/>
              </p:ext>
            </p:extLst>
          </p:nvPr>
        </p:nvGraphicFramePr>
        <p:xfrm>
          <a:off x="4772025" y="951912"/>
          <a:ext cx="6825483" cy="51589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52671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757604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757604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757604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762944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1126251">
                <a:tc>
                  <a:txBody>
                    <a:bodyPr/>
                    <a:lstStyle/>
                    <a:p>
                      <a:r>
                        <a:rPr lang="hr-HR" sz="1400" dirty="0"/>
                        <a:t>Izdvojiti regije Italije te ih pokazati na geografskoj karti.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889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/>
                        <a:t>Na geografskoj karti pokazati najvažnije gradove talijanskih regija i izdvojiti njihove značajke.</a:t>
                      </a:r>
                    </a:p>
                    <a:p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1380565">
                <a:tc>
                  <a:txBody>
                    <a:bodyPr/>
                    <a:lstStyle/>
                    <a:p>
                      <a:r>
                        <a:rPr lang="hr-HR" sz="1400" dirty="0"/>
                        <a:t>Povezati nejednaki razvoj Italije s prirodnom osnovom i migracijama.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F1A05E1-E4E5-4D67-9C87-AAC3649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Regije Italije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502466-F355-46E9-88D4-5E1F35F4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hr-HR" altLang="sr-Latn-RS" sz="2400" dirty="0"/>
              <a:t>Sjeverna Italija</a:t>
            </a:r>
          </a:p>
          <a:p>
            <a:pPr>
              <a:lnSpc>
                <a:spcPct val="150000"/>
              </a:lnSpc>
            </a:pPr>
            <a:r>
              <a:rPr lang="hr-HR" altLang="sr-Latn-RS" sz="2400" dirty="0"/>
              <a:t>Srednja Italija</a:t>
            </a:r>
          </a:p>
          <a:p>
            <a:pPr>
              <a:lnSpc>
                <a:spcPct val="150000"/>
              </a:lnSpc>
            </a:pPr>
            <a:r>
              <a:rPr lang="hr-HR" altLang="sr-Latn-RS" sz="2400" dirty="0"/>
              <a:t>Južna Italija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325B52-1AFC-4B5B-AC84-8406410F5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3370" y="807593"/>
            <a:ext cx="4388137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66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3909DAB-0F8A-4882-9465-57F1C5439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493"/>
          <a:stretch/>
        </p:blipFill>
        <p:spPr>
          <a:xfrm>
            <a:off x="4940527" y="349958"/>
            <a:ext cx="7251473" cy="5657674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55C0B6DB-59BB-4BC5-A81C-0D9E7CA2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60" y="1088759"/>
            <a:ext cx="10515600" cy="770868"/>
          </a:xfrm>
        </p:spPr>
        <p:txBody>
          <a:bodyPr/>
          <a:lstStyle/>
          <a:p>
            <a:r>
              <a:rPr lang="hr-HR" dirty="0"/>
              <a:t>Sjeverna Italija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7D0F965-2A72-4409-8698-8FB14439F53D}"/>
              </a:ext>
            </a:extLst>
          </p:cNvPr>
          <p:cNvSpPr txBox="1"/>
          <p:nvPr/>
        </p:nvSpPr>
        <p:spPr>
          <a:xfrm>
            <a:off x="774220" y="1859627"/>
            <a:ext cx="35447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Proučite kartu te odgovorite na pitanja.</a:t>
            </a:r>
          </a:p>
          <a:p>
            <a:endParaRPr lang="hr-HR" sz="2000" i="1" dirty="0"/>
          </a:p>
          <a:p>
            <a:pPr marL="342900" indent="-342900">
              <a:buAutoNum type="arabicPeriod"/>
            </a:pPr>
            <a:r>
              <a:rPr lang="hr-HR" sz="2000" i="1" dirty="0"/>
              <a:t>Opišite reljefna obilježja Sjeverne Italije.</a:t>
            </a:r>
          </a:p>
          <a:p>
            <a:pPr marL="342900" indent="-342900">
              <a:buAutoNum type="arabicPeriod"/>
            </a:pPr>
            <a:r>
              <a:rPr lang="hr-HR" sz="2000" i="1" dirty="0"/>
              <a:t>Kako se zove nizina koja čini gospodarsku jezgru?</a:t>
            </a:r>
          </a:p>
          <a:p>
            <a:pPr marL="342900" indent="-342900">
              <a:buAutoNum type="arabicPeriod"/>
            </a:pPr>
            <a:r>
              <a:rPr lang="hr-HR" sz="2000" i="1" dirty="0"/>
              <a:t>Koja su prirodna bogatstva Alpa?</a:t>
            </a:r>
          </a:p>
          <a:p>
            <a:pPr marL="342900" indent="-342900">
              <a:buAutoNum type="arabicPeriod"/>
            </a:pPr>
            <a:r>
              <a:rPr lang="hr-HR" sz="2000" i="1" dirty="0"/>
              <a:t>Kako se zovu gradovi koji čine talijanski industrijski trokut?</a:t>
            </a:r>
          </a:p>
          <a:p>
            <a:pPr marL="342900" indent="-342900">
              <a:buAutoNum type="arabicPeriod"/>
            </a:pPr>
            <a:r>
              <a:rPr lang="hr-HR" sz="2000" i="1" dirty="0"/>
              <a:t>Napiši značaj gradova: Milano, Torino, Genova, Bologna, Venecija, Trst?</a:t>
            </a:r>
          </a:p>
        </p:txBody>
      </p:sp>
    </p:spTree>
    <p:extLst>
      <p:ext uri="{BB962C8B-B14F-4D97-AF65-F5344CB8AC3E}">
        <p14:creationId xmlns:p14="http://schemas.microsoft.com/office/powerpoint/2010/main" val="2211246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3B32671F-F0A4-4D44-A7BE-0382767DC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84" y="2444841"/>
            <a:ext cx="10515600" cy="3304640"/>
          </a:xfrm>
        </p:spPr>
        <p:txBody>
          <a:bodyPr/>
          <a:lstStyle/>
          <a:p>
            <a:r>
              <a:rPr lang="hr-HR" sz="2400" dirty="0"/>
              <a:t>manje od polovice stanovništva Italije</a:t>
            </a:r>
          </a:p>
          <a:p>
            <a:r>
              <a:rPr lang="hr-HR" sz="2400" dirty="0"/>
              <a:t>ostvaruje više od polovice BDP-a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118A4E7-D24E-4966-8F19-57DD242B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59" y="1338186"/>
            <a:ext cx="10515600" cy="770868"/>
          </a:xfrm>
        </p:spPr>
        <p:txBody>
          <a:bodyPr/>
          <a:lstStyle/>
          <a:p>
            <a:r>
              <a:rPr lang="hr-HR" dirty="0"/>
              <a:t>Sjeverna Italija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6752671-CEAB-4FD1-B05B-011B56FD5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69" y="3336940"/>
            <a:ext cx="89058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8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vjetlana\Documents\školska knjiga\ppt predlosci i slike\slike2\PPT\sh753594.jpg">
            <a:extLst>
              <a:ext uri="{FF2B5EF4-FFF2-40B4-BE49-F238E27FC236}">
                <a16:creationId xmlns:a16="http://schemas.microsoft.com/office/drawing/2014/main" id="{62D99189-425B-4014-857C-D03967A94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4" r="10295" b="-1"/>
          <a:stretch/>
        </p:blipFill>
        <p:spPr bwMode="auto"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C:\Users\Svjetlana\Documents\školska knjiga\ppt predlosci i slike\slike2\PPT\000017719.JPG">
            <a:extLst>
              <a:ext uri="{FF2B5EF4-FFF2-40B4-BE49-F238E27FC236}">
                <a16:creationId xmlns:a16="http://schemas.microsoft.com/office/drawing/2014/main" id="{0462A098-B9F8-432A-94FD-A40A32033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r="20879" b="-1"/>
          <a:stretch/>
        </p:blipFill>
        <p:spPr bwMode="auto"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Svjetlana\Documents\školska knjiga\ppt predlosci i slike\slike2\PPT\000015242.tif">
            <a:extLst>
              <a:ext uri="{FF2B5EF4-FFF2-40B4-BE49-F238E27FC236}">
                <a16:creationId xmlns:a16="http://schemas.microsoft.com/office/drawing/2014/main" id="{C4A5159C-9834-4E40-904F-D594213C4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r="3557" b="-2"/>
          <a:stretch/>
        </p:blipFill>
        <p:spPr bwMode="auto"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A6FADE8-1730-44F1-A5A1-678D562F926A}"/>
              </a:ext>
            </a:extLst>
          </p:cNvPr>
          <p:cNvSpPr txBox="1"/>
          <p:nvPr/>
        </p:nvSpPr>
        <p:spPr>
          <a:xfrm>
            <a:off x="637082" y="5698002"/>
            <a:ext cx="199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Venecija </a:t>
            </a:r>
          </a:p>
        </p:txBody>
      </p:sp>
    </p:spTree>
    <p:extLst>
      <p:ext uri="{BB962C8B-B14F-4D97-AF65-F5344CB8AC3E}">
        <p14:creationId xmlns:p14="http://schemas.microsoft.com/office/powerpoint/2010/main" val="124761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vjetlana\Documents\školska knjiga\ppt predlosci i slike\slike2\PPT\sh220843.jpg">
            <a:extLst>
              <a:ext uri="{FF2B5EF4-FFF2-40B4-BE49-F238E27FC236}">
                <a16:creationId xmlns:a16="http://schemas.microsoft.com/office/drawing/2014/main" id="{575B32B4-5BCF-45CD-83B2-33269D8B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162"/>
            <a:ext cx="6381160" cy="448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ED1B930-1BEE-4825-A85C-BFD3EDFF7CFC}"/>
              </a:ext>
            </a:extLst>
          </p:cNvPr>
          <p:cNvSpPr txBox="1"/>
          <p:nvPr/>
        </p:nvSpPr>
        <p:spPr>
          <a:xfrm>
            <a:off x="0" y="5196915"/>
            <a:ext cx="249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Genova</a:t>
            </a:r>
          </a:p>
        </p:txBody>
      </p:sp>
      <p:pic>
        <p:nvPicPr>
          <p:cNvPr id="4" name="Picture 3" descr="C:\Users\Svjetlana\Documents\školska knjiga\ppt predlosci i slike\slike2\PPT\sh196041.jpg">
            <a:extLst>
              <a:ext uri="{FF2B5EF4-FFF2-40B4-BE49-F238E27FC236}">
                <a16:creationId xmlns:a16="http://schemas.microsoft.com/office/drawing/2014/main" id="{D555C103-8D0A-41C0-902E-2636325A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82" y="197653"/>
            <a:ext cx="5947018" cy="399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BF5CF7C-E84C-47BD-A78D-98640E8919A9}"/>
              </a:ext>
            </a:extLst>
          </p:cNvPr>
          <p:cNvSpPr txBox="1"/>
          <p:nvPr/>
        </p:nvSpPr>
        <p:spPr>
          <a:xfrm>
            <a:off x="6501161" y="4193306"/>
            <a:ext cx="468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Lago</a:t>
            </a:r>
            <a:r>
              <a:rPr lang="hr-HR" dirty="0"/>
              <a:t> di Como </a:t>
            </a:r>
            <a:r>
              <a:rPr lang="hr-HR" i="1" dirty="0"/>
              <a:t>– Kakvog je postanka ovo jezero?</a:t>
            </a:r>
          </a:p>
        </p:txBody>
      </p:sp>
    </p:spTree>
    <p:extLst>
      <p:ext uri="{BB962C8B-B14F-4D97-AF65-F5344CB8AC3E}">
        <p14:creationId xmlns:p14="http://schemas.microsoft.com/office/powerpoint/2010/main" val="329162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Svjetlana\Documents\školska knjiga\ppt predlosci i slike\slike2\PPT\sh14872651.jpg">
            <a:extLst>
              <a:ext uri="{FF2B5EF4-FFF2-40B4-BE49-F238E27FC236}">
                <a16:creationId xmlns:a16="http://schemas.microsoft.com/office/drawing/2014/main" id="{45D8BF72-CB07-4725-9916-106A4BA50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2" y="347082"/>
            <a:ext cx="5689352" cy="355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8CD31F4-B8C2-4E7A-9284-8AF368D84BEA}"/>
              </a:ext>
            </a:extLst>
          </p:cNvPr>
          <p:cNvSpPr txBox="1"/>
          <p:nvPr/>
        </p:nvSpPr>
        <p:spPr>
          <a:xfrm>
            <a:off x="124395" y="3947532"/>
            <a:ext cx="183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Romagna</a:t>
            </a:r>
            <a:endParaRPr lang="hr-HR" dirty="0"/>
          </a:p>
        </p:txBody>
      </p:sp>
      <p:pic>
        <p:nvPicPr>
          <p:cNvPr id="4" name="Picture 3" descr="C:\Users\Svjetlana\Documents\školska knjiga\ppt predlosci i slike\slike2\PPT\sh1996902.jpg">
            <a:extLst>
              <a:ext uri="{FF2B5EF4-FFF2-40B4-BE49-F238E27FC236}">
                <a16:creationId xmlns:a16="http://schemas.microsoft.com/office/drawing/2014/main" id="{8474A94C-338B-4505-A955-60EFD8852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71" y="1750742"/>
            <a:ext cx="6423357" cy="41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1BB60C3-697D-42D7-9DFB-EBEF1DE10FF6}"/>
              </a:ext>
            </a:extLst>
          </p:cNvPr>
          <p:cNvSpPr txBox="1"/>
          <p:nvPr/>
        </p:nvSpPr>
        <p:spPr>
          <a:xfrm>
            <a:off x="5579071" y="5865705"/>
            <a:ext cx="17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Lombardija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4728085-922F-44FE-A144-5010E64ABE98}"/>
              </a:ext>
            </a:extLst>
          </p:cNvPr>
          <p:cNvSpPr txBox="1"/>
          <p:nvPr/>
        </p:nvSpPr>
        <p:spPr>
          <a:xfrm>
            <a:off x="5878924" y="1126273"/>
            <a:ext cx="546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Pogled na pokrajine sjevera Italije.</a:t>
            </a:r>
          </a:p>
        </p:txBody>
      </p:sp>
    </p:spTree>
    <p:extLst>
      <p:ext uri="{BB962C8B-B14F-4D97-AF65-F5344CB8AC3E}">
        <p14:creationId xmlns:p14="http://schemas.microsoft.com/office/powerpoint/2010/main" val="18896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7A6F9D6B-04C0-4D02-A525-A5DA25AC9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Srednja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Italija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97D5B9-13FD-4A2C-A499-F68A14652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2400" dirty="0"/>
              <a:t>slabo naseljeni Apenini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2400" dirty="0"/>
              <a:t>vinova loza, povrće, žitarice, sredozemne kulture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2400" dirty="0"/>
              <a:t>turizam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5EE5B8D9-FA97-45E1-A2AC-2C67A21BE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531" y="807593"/>
            <a:ext cx="5741993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9386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3507</TotalTime>
  <Words>787</Words>
  <Application>Microsoft Office PowerPoint</Application>
  <PresentationFormat>Široki zaslon</PresentationFormat>
  <Paragraphs>90</Paragraphs>
  <Slides>23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Calibri Light</vt:lpstr>
      <vt:lpstr>Arial</vt:lpstr>
      <vt:lpstr>Calibri</vt:lpstr>
      <vt:lpstr>Office Theme</vt:lpstr>
      <vt:lpstr>Nejednaki regionalni razvoj Italije</vt:lpstr>
      <vt:lpstr>ISHODI</vt:lpstr>
      <vt:lpstr>Regije Italije</vt:lpstr>
      <vt:lpstr>Sjeverna Italija</vt:lpstr>
      <vt:lpstr>Sjeverna Italija</vt:lpstr>
      <vt:lpstr>PowerPoint prezentacija</vt:lpstr>
      <vt:lpstr>PowerPoint prezentacija</vt:lpstr>
      <vt:lpstr>PowerPoint prezentacija</vt:lpstr>
      <vt:lpstr>Srednja Italija</vt:lpstr>
      <vt:lpstr>PowerPoint prezentacija</vt:lpstr>
      <vt:lpstr>PowerPoint prezentacija</vt:lpstr>
      <vt:lpstr>PowerPoint prezentacija</vt:lpstr>
      <vt:lpstr>Rim – vječni grad</vt:lpstr>
      <vt:lpstr>PowerPoint prezentacija</vt:lpstr>
      <vt:lpstr>San Marino</vt:lpstr>
      <vt:lpstr>Vatikan</vt:lpstr>
      <vt:lpstr>Južna Italija</vt:lpstr>
      <vt:lpstr>Napulj – Koji vulkan se nalazi iznad grada? Kako se zvao grad koji je taj vulkan uništio za vrijeme Rimljana?</vt:lpstr>
      <vt:lpstr>Palermo – Na kojem otoku se nalazi grad? </vt:lpstr>
      <vt:lpstr>Cagliari – Na kojem otoku se nalazi ovaj grad? Opišite fotografije. Koja obilježja kulturne baštine uočavaš?</vt:lpstr>
      <vt:lpstr>Nejednolik razvoj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84</cp:revision>
  <dcterms:created xsi:type="dcterms:W3CDTF">2021-01-04T08:54:24Z</dcterms:created>
  <dcterms:modified xsi:type="dcterms:W3CDTF">2021-07-15T14:29:23Z</dcterms:modified>
</cp:coreProperties>
</file>